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9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media/image1.png" ContentType="image/png"/>
  <Override PartName="/ppt/media/image7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6.jpeg" ContentType="image/jpeg"/>
  <Override PartName="/ppt/media/image5.png" ContentType="image/png"/>
  <Override PartName="/ppt/media/image8.png" ContentType="image/png"/>
  <Override PartName="/ppt/media/image9.jpeg" ContentType="image/jpe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jpeg" ContentType="image/jpeg"/>
  <Override PartName="/ppt/media/image15.png" ContentType="image/png"/>
  <Override PartName="/ppt/media/image16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dt" idx="6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ftr" idx="7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 type="sldNum" idx="8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indent="0" algn="r">
              <a:buNone/>
            </a:pPr>
            <a:fld id="{D94DA613-B489-44E3-AE78-7716CDAD2A40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6F365CB-6F30-49EC-B715-B289312005EB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CCDE824-6A56-4B03-8FE5-17C45D39F96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07EEA25-CB51-4516-A30C-45F40E814B6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88B2DF2-E814-4AB4-8215-131CF7C7283A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5A3C25B-C771-428F-A7A1-721A470C332F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B8206BE-059B-4A70-B735-8FBEF6D0AB72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362EC5C-E027-4AC2-BDF5-3D0C9E7DFC02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E206ED3-BDA4-4EE4-8AC3-8F0AC199C30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0BCEF7A-3E5A-4667-878E-7510AD2DEA8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D4DC2B1-9FB6-43B0-905C-7322A61FEBB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B784A42-8B1B-4AA0-81D1-23DF453DA0E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01A6E76-B30C-4A8B-AB57-BF1865DC4A7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9EB502F-1110-4E48-850D-9E553AE5D21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6AE2D9D-D9B4-4865-A9C3-059E60631CD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E0BE299-44EA-4D12-923A-C6168C0152AD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DC91B63-0567-4768-9ADC-A2E94C1CF27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4D38484-7C82-4B21-B42F-6BF5E0692FC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D5A084E-4E69-4F88-8BEA-1D56F3A2C57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60BFCA8-1E98-41DE-BAED-DFB71284842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154FD0C-EEC2-4005-803B-E0C04D19C31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2DC98FA-4C8F-4719-B114-F194FEA9883C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5E48910-9644-428A-9A86-FF755C9FD1BB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58A034A-0181-4FDF-910A-CB59153CD6F4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10D6F7F-5D70-4B4A-8F8F-1F035A1D6CBB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3FEEC26-CBEA-4C8F-9F41-782107864C66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D226A0C-3C18-431E-8039-00F443E1D201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21020C5-1F41-406A-8D06-2E25B28CBEC5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F395F19-91DE-4431-8C07-8DC9E50F7C51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5CE7AAF-7B49-4D91-A758-9ED8A330274B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4F13503-F7DE-40EF-ADD8-8283A78B0D77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F000FB4-DB5D-4995-AB46-1C169F927B68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C168569-00E6-4919-9EDA-427FC0B3CE66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DC72CC5-CEC1-432A-8F10-BF9FE2D9E690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0549E13-D6DC-46C0-8540-EEB5F55B6EF9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4E21362-696B-450B-B391-BF4240C94FE5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3AA9A1A-9225-485B-8109-E33AB0C1C363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4FAF39C-4BE3-4963-9DBE-7311DD1AE7C6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C9B3506-583D-4AD7-A2BE-B7DC1501AC8A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E2B4018-6774-4E3B-A573-F84F1EB26C2A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50000">
              <a:srgbClr val="11191f"/>
            </a:gs>
            <a:gs pos="100000">
              <a:srgbClr val="525666"/>
            </a:gs>
          </a:gsLst>
          <a:lin ang="168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15440" y="992880"/>
            <a:ext cx="11360520" cy="273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buNone/>
            </a:pPr>
            <a:r>
              <a:rPr b="0" lang="en-US" sz="69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700" spc="-1" strike="noStrike">
                <a:solidFill>
                  <a:schemeClr val="dk2"/>
                </a:solidFill>
                <a:latin typeface="DM Serif Display"/>
                <a:ea typeface="DM Serif Display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C17E1A9-3606-41E8-835E-CEEC7CB8C980}" type="slidenum">
              <a:rPr b="0" lang="en-US" sz="1700" spc="-1" strike="noStrike">
                <a:solidFill>
                  <a:schemeClr val="dk2"/>
                </a:solidFill>
                <a:latin typeface="DM Serif Display"/>
                <a:ea typeface="DM Serif Display"/>
              </a:rPr>
              <a:t>&lt;number&gt;</a:t>
            </a:fld>
            <a:endParaRPr b="0" lang="en-US" sz="17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50000">
              <a:srgbClr val="11191f"/>
            </a:gs>
            <a:gs pos="100000">
              <a:srgbClr val="525666"/>
            </a:gs>
          </a:gsLst>
          <a:lin ang="168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71000"/>
          </a:bodyPr>
          <a:p>
            <a:pPr indent="0">
              <a:buNone/>
            </a:pPr>
            <a:r>
              <a:rPr b="0" lang="en-US" sz="8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 idx="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buNone/>
              <a:defRPr b="0" lang="en-US" sz="1400" spc="-1" strike="noStrike"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 idx="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 idx="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2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56E7486-41AE-45A9-A125-FD3BA96BCEDF}" type="slidenum">
              <a:rPr b="0" lang="en-US" sz="1200" spc="-1" strike="noStrike">
                <a:solidFill>
                  <a:schemeClr val="dk2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50000">
              <a:srgbClr val="11191f"/>
            </a:gs>
            <a:gs pos="100000">
              <a:srgbClr val="525666"/>
            </a:gs>
          </a:gsLst>
          <a:lin ang="168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24;g1ec604094e5_1_671"/>
          <p:cNvSpPr/>
          <p:nvPr/>
        </p:nvSpPr>
        <p:spPr>
          <a:xfrm>
            <a:off x="0" y="12600"/>
            <a:ext cx="12191760" cy="68450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45040"/>
              <a:gd name="textAreaBottom" fmla="*/ 6845400 h 6845040"/>
            </a:gdLst>
            <a:ahLst/>
            <a:rect l="textAreaLeft" t="textAreaTop" r="textAreaRight" b="textAreaBottom"/>
            <a:pathLst>
              <a:path w="12192254" h="684530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PlaceHolder 1"/>
          <p:cNvSpPr>
            <a:spLocks noGrp="1"/>
          </p:cNvSpPr>
          <p:nvPr>
            <p:ph type="sldNum" idx="5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700" spc="-1" strike="noStrike">
                <a:solidFill>
                  <a:schemeClr val="dk2"/>
                </a:solidFill>
                <a:latin typeface="DM Serif Display"/>
                <a:ea typeface="DM Serif Display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D257C09-1CB3-45BD-8794-CBF2E72A5741}" type="slidenum">
              <a:rPr b="0" lang="en-US" sz="1700" spc="-1" strike="noStrike">
                <a:solidFill>
                  <a:schemeClr val="dk2"/>
                </a:solidFill>
                <a:latin typeface="DM Serif Display"/>
                <a:ea typeface="DM Serif Display"/>
              </a:rPr>
              <a:t>&lt;number&gt;</a:t>
            </a:fld>
            <a:endParaRPr b="0" lang="en-US" sz="1700" spc="-1" strike="noStrike">
              <a:latin typeface="Times New Roman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://drive.google.com/file/d/11W9dKbJBCqJcd8stOYm9fxgL5LifAHsj/view" TargetMode="External"/><Relationship Id="rId2" Type="http://schemas.openxmlformats.org/officeDocument/2006/relationships/image" Target="../media/image14.jpe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5" Type="http://schemas.openxmlformats.org/officeDocument/2006/relationships/image" Target="../media/image10.png"/><Relationship Id="rId6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33091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 fontScale="84000"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dk2"/>
                </a:solidFill>
                <a:latin typeface="DM Serif Display"/>
                <a:ea typeface="DM Serif Display"/>
              </a:rPr>
              <a:t>Portable Ultrasound Device (PUD) for Coda-Wave Interferometry</a:t>
            </a:r>
            <a:br>
              <a:rPr sz="5400"/>
            </a:b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dk2"/>
                </a:solidFill>
                <a:latin typeface="DM Serif Display"/>
                <a:ea typeface="DM Serif Display"/>
              </a:rPr>
              <a:t>Spring ‘24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dk2"/>
                </a:solidFill>
                <a:latin typeface="DM Serif Display"/>
                <a:ea typeface="DM Serif Display"/>
              </a:rPr>
              <a:t>Sprint 2 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subTitle"/>
          </p:nvPr>
        </p:nvSpPr>
        <p:spPr>
          <a:xfrm>
            <a:off x="1523880" y="485784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54000"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endParaRPr b="0" lang="en-US" sz="3700" spc="-1" strike="noStrike"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Prepared by Michael Kisellus, Christopher Coppedge, </a:t>
            </a:r>
            <a:endParaRPr b="0" lang="en-US" sz="2400" spc="-1" strike="noStrike"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Leyton</a:t>
            </a:r>
            <a:r>
              <a:rPr b="0" lang="en-US" sz="37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 </a:t>
            </a:r>
            <a:r>
              <a:rPr b="0" lang="en-US" sz="24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Foxworthy, Matthew Baker, Kyle Fox</a:t>
            </a:r>
            <a:endParaRPr b="0" lang="en-US" sz="2400" spc="-1" strike="noStrike"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endParaRPr b="0" lang="en-US" sz="3700" spc="-1" strike="noStrike"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Product owner</a:t>
            </a:r>
            <a:r>
              <a:rPr b="0" lang="en-US" sz="252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 :</a:t>
            </a:r>
            <a:r>
              <a:rPr b="0" lang="en-US" sz="37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 </a:t>
            </a:r>
            <a:r>
              <a:rPr b="0" lang="en-US" sz="242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Dr. Brown</a:t>
            </a:r>
            <a:endParaRPr b="0" lang="en-US" sz="2420" spc="-1" strike="noStrike">
              <a:latin typeface="Arial"/>
            </a:endParaRPr>
          </a:p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06 MAR 2024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265;g2b634ed8a47_0_14"/>
          <p:cNvSpPr/>
          <p:nvPr/>
        </p:nvSpPr>
        <p:spPr>
          <a:xfrm>
            <a:off x="593280" y="436680"/>
            <a:ext cx="6729840" cy="70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500" spc="-1" strike="noStrike">
                <a:solidFill>
                  <a:schemeClr val="lt1"/>
                </a:solidFill>
                <a:latin typeface="Montserrat Light"/>
                <a:ea typeface="Montserrat Light"/>
              </a:rPr>
              <a:t>Risks and Roadblocks</a:t>
            </a:r>
            <a:endParaRPr b="0" lang="en-US" sz="3500" spc="-1" strike="noStrike">
              <a:latin typeface="Arial"/>
            </a:endParaRPr>
          </a:p>
        </p:txBody>
      </p:sp>
      <p:sp>
        <p:nvSpPr>
          <p:cNvPr id="162" name="Google Shape;266;g2b634ed8a47_0_14"/>
          <p:cNvSpPr/>
          <p:nvPr/>
        </p:nvSpPr>
        <p:spPr>
          <a:xfrm>
            <a:off x="725040" y="1598040"/>
            <a:ext cx="10017000" cy="458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b="0" lang="en-US" sz="2100" spc="-1" strike="noStrike">
                <a:solidFill>
                  <a:schemeClr val="lt1"/>
                </a:solidFill>
                <a:latin typeface="Montserrat Light"/>
                <a:ea typeface="Montserrat Light"/>
              </a:rPr>
              <a:t>Electrical shock (500v)</a:t>
            </a:r>
            <a:endParaRPr b="0" lang="en-US" sz="2100" spc="-1" strike="noStrike"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b="0" lang="en-US" sz="2100" spc="-1" strike="noStrike">
                <a:solidFill>
                  <a:schemeClr val="lt1"/>
                </a:solidFill>
                <a:latin typeface="Montserrat Light"/>
                <a:ea typeface="Montserrat Light"/>
              </a:rPr>
              <a:t>Electrical component failure</a:t>
            </a:r>
            <a:endParaRPr b="0" lang="en-US" sz="2100" spc="-1" strike="noStrike"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b="0" lang="en-US" sz="2100" spc="-1" strike="noStrike">
                <a:solidFill>
                  <a:schemeClr val="lt1"/>
                </a:solidFill>
                <a:latin typeface="Montserrat Light"/>
                <a:ea typeface="Montserrat Light"/>
              </a:rPr>
              <a:t>Internal space constraints for oscilloscope/computer</a:t>
            </a:r>
            <a:endParaRPr b="0" lang="en-US" sz="2100" spc="-1" strike="noStrike"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b="0" lang="en-US" sz="2100" spc="-1" strike="noStrike">
                <a:solidFill>
                  <a:schemeClr val="lt1"/>
                </a:solidFill>
                <a:latin typeface="Montserrat Light"/>
                <a:ea typeface="Montserrat Light"/>
              </a:rPr>
              <a:t>Power consumption possibly reducing operating window below 48 hr</a:t>
            </a:r>
            <a:endParaRPr b="0" lang="en-US" sz="2100" spc="-1" strike="noStrike"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b="0" lang="en-US" sz="2100" spc="-1" strike="noStrike">
                <a:solidFill>
                  <a:schemeClr val="lt1"/>
                </a:solidFill>
                <a:latin typeface="Montserrat Light"/>
                <a:ea typeface="Montserrat Light"/>
              </a:rPr>
              <a:t>Software reliability over 48 to 72 hr operation</a:t>
            </a:r>
            <a:endParaRPr b="0" lang="en-US" sz="2100" spc="-1" strike="noStrike">
              <a:latin typeface="Arial"/>
            </a:endParaRPr>
          </a:p>
          <a:p>
            <a:pPr marL="914400">
              <a:lnSpc>
                <a:spcPct val="100000"/>
              </a:lnSpc>
              <a:tabLst>
                <a:tab algn="l" pos="0"/>
              </a:tabLst>
            </a:pPr>
            <a:endParaRPr b="0" lang="en-US" sz="2100" spc="-1" strike="noStrike">
              <a:latin typeface="Arial"/>
            </a:endParaRPr>
          </a:p>
        </p:txBody>
      </p:sp>
      <p:pic>
        <p:nvPicPr>
          <p:cNvPr id="163" name="Picture 1" descr=""/>
          <p:cNvPicPr/>
          <p:nvPr/>
        </p:nvPicPr>
        <p:blipFill>
          <a:blip r:embed="rId1"/>
          <a:stretch/>
        </p:blipFill>
        <p:spPr>
          <a:xfrm>
            <a:off x="8067960" y="4095360"/>
            <a:ext cx="3511080" cy="2675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281;g2a33df61782_0_0"/>
          <p:cNvSpPr/>
          <p:nvPr/>
        </p:nvSpPr>
        <p:spPr>
          <a:xfrm>
            <a:off x="209520" y="314280"/>
            <a:ext cx="4178160" cy="93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Visual Demo</a:t>
            </a:r>
            <a:endParaRPr b="0" lang="en-US" sz="5400" spc="-1" strike="noStrike">
              <a:latin typeface="Arial"/>
            </a:endParaRPr>
          </a:p>
        </p:txBody>
      </p:sp>
      <p:pic>
        <p:nvPicPr>
          <p:cNvPr id="165" name="Google Shape;282;g2a33df61782_0_0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4829040" y="152280"/>
            <a:ext cx="3665160" cy="6516360"/>
          </a:xfrm>
          <a:prstGeom prst="rect">
            <a:avLst/>
          </a:prstGeom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80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Questions?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7" name="Google Shape;288;g29f6974c1c3_1_97" descr=""/>
          <p:cNvPicPr/>
          <p:nvPr/>
        </p:nvPicPr>
        <p:blipFill>
          <a:blip r:embed="rId1"/>
          <a:stretch/>
        </p:blipFill>
        <p:spPr>
          <a:xfrm>
            <a:off x="2113560" y="1337760"/>
            <a:ext cx="9593280" cy="5314680"/>
          </a:xfrm>
          <a:prstGeom prst="rect">
            <a:avLst/>
          </a:prstGeom>
          <a:ln w="0">
            <a:noFill/>
          </a:ln>
        </p:spPr>
      </p:pic>
      <p:pic>
        <p:nvPicPr>
          <p:cNvPr id="168" name="Google Shape;289;g29f6974c1c3_1_97" descr=""/>
          <p:cNvPicPr/>
          <p:nvPr/>
        </p:nvPicPr>
        <p:blipFill>
          <a:blip r:embed="rId2"/>
          <a:srcRect l="15481" t="17949" r="15269" b="22571"/>
          <a:stretch/>
        </p:blipFill>
        <p:spPr>
          <a:xfrm>
            <a:off x="84960" y="4325400"/>
            <a:ext cx="3297600" cy="2413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Project Overview - Background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" name="Google Shape;90;g1ec604094e5_6_30" descr=""/>
          <p:cNvPicPr/>
          <p:nvPr/>
        </p:nvPicPr>
        <p:blipFill>
          <a:blip r:embed="rId1"/>
          <a:srcRect l="1626" t="4883" r="55844" b="2193"/>
          <a:stretch/>
        </p:blipFill>
        <p:spPr>
          <a:xfrm>
            <a:off x="838080" y="3016440"/>
            <a:ext cx="2798640" cy="3654000"/>
          </a:xfrm>
          <a:prstGeom prst="rect">
            <a:avLst/>
          </a:prstGeom>
          <a:ln w="0">
            <a:noFill/>
          </a:ln>
        </p:spPr>
      </p:pic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838080" y="1690920"/>
            <a:ext cx="1123272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marL="457200" indent="-3430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Times New Roman"/>
              <a:buChar char="-"/>
            </a:pPr>
            <a:r>
              <a:rPr b="0" lang="en-US" sz="22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Civil engineering lab has a concrete “scanning” process that involves measuring how ultrasonic waves travel through the concrete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1" name="Google Shape;92;g1ec604094e5_6_30" descr=""/>
          <p:cNvPicPr/>
          <p:nvPr/>
        </p:nvPicPr>
        <p:blipFill>
          <a:blip r:embed="rId2"/>
          <a:srcRect l="45351" t="2522" r="0" b="0"/>
          <a:stretch/>
        </p:blipFill>
        <p:spPr>
          <a:xfrm>
            <a:off x="8154720" y="3016440"/>
            <a:ext cx="3458520" cy="3686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/>
          </p:nvPr>
        </p:nvSpPr>
        <p:spPr>
          <a:xfrm>
            <a:off x="838080" y="169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457200" indent="-34308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Data analysis, using MATLAB, can reveal imperfections in the concrete.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3" name="Google Shape;98;g29f6974c1c3_1_23" descr=""/>
          <p:cNvPicPr/>
          <p:nvPr/>
        </p:nvPicPr>
        <p:blipFill>
          <a:blip r:embed="rId1"/>
          <a:stretch/>
        </p:blipFill>
        <p:spPr>
          <a:xfrm>
            <a:off x="917640" y="2814480"/>
            <a:ext cx="3822840" cy="3200400"/>
          </a:xfrm>
          <a:prstGeom prst="rect">
            <a:avLst/>
          </a:prstGeom>
          <a:ln w="0">
            <a:noFill/>
          </a:ln>
        </p:spPr>
      </p:pic>
      <p:sp>
        <p:nvSpPr>
          <p:cNvPr id="134" name="Google Shape;99;g29f6974c1c3_1_23"/>
          <p:cNvSpPr/>
          <p:nvPr/>
        </p:nvSpPr>
        <p:spPr>
          <a:xfrm>
            <a:off x="816120" y="5946480"/>
            <a:ext cx="402624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Scan of an undamaged section of concrete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135" name="Google Shape;100;g29f6974c1c3_1_23" descr=""/>
          <p:cNvPicPr/>
          <p:nvPr/>
        </p:nvPicPr>
        <p:blipFill>
          <a:blip r:embed="rId2"/>
          <a:stretch/>
        </p:blipFill>
        <p:spPr>
          <a:xfrm>
            <a:off x="7451280" y="2757240"/>
            <a:ext cx="3902400" cy="3258000"/>
          </a:xfrm>
          <a:prstGeom prst="rect">
            <a:avLst/>
          </a:prstGeom>
          <a:ln w="0">
            <a:noFill/>
          </a:ln>
        </p:spPr>
      </p:pic>
      <p:sp>
        <p:nvSpPr>
          <p:cNvPr id="136" name="Google Shape;101;g29f6974c1c3_1_23"/>
          <p:cNvSpPr/>
          <p:nvPr/>
        </p:nvSpPr>
        <p:spPr>
          <a:xfrm>
            <a:off x="7451280" y="5946480"/>
            <a:ext cx="402624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Scan of a compromised section of concrete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title"/>
          </p:nvPr>
        </p:nvSpPr>
        <p:spPr>
          <a:xfrm>
            <a:off x="838080" y="28080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Project Overview - Background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Project Overview - Purpose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79520" y="1514520"/>
            <a:ext cx="11232720" cy="44107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marL="457200" indent="-406440">
              <a:lnSpc>
                <a:spcPct val="90000"/>
              </a:lnSpc>
              <a:buClr>
                <a:srgbClr val="ffffff"/>
              </a:buClr>
              <a:buFont typeface="Times New Roman"/>
              <a:buChar char="-"/>
            </a:pPr>
            <a:r>
              <a:rPr b="0" lang="en-US" sz="19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Produce a handheld ultrasound inspection device for inspecting a bridge/structural component for faults in the field.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457200" indent="-4064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Times New Roman"/>
              <a:buChar char="-"/>
            </a:pPr>
            <a:r>
              <a:rPr b="0" lang="en-US" sz="19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Inspection Unit gathers and stores test data collected over time (48 to 72 hours).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457200" indent="-4064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Times New Roman"/>
              <a:buChar char="-"/>
            </a:pPr>
            <a:r>
              <a:rPr b="0" lang="en-US" sz="19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Budget - $2000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457200" indent="-34920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-"/>
            </a:pPr>
            <a:r>
              <a:rPr b="0" lang="en-US" sz="19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Rationale: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4920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b="0" lang="en-US" sz="19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Existing commercial solution is expense (~ 5000 USD)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4920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b="0" lang="en-US" sz="19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Existing solution cannot operate without operator present.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br>
              <a:rPr sz="2200"/>
            </a:b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0" name="Google Shape;109;g1ec604094e5_6_18" descr=""/>
          <p:cNvPicPr/>
          <p:nvPr/>
        </p:nvPicPr>
        <p:blipFill>
          <a:blip r:embed="rId1"/>
          <a:srcRect l="6424" t="0" r="8672" b="0"/>
          <a:stretch/>
        </p:blipFill>
        <p:spPr>
          <a:xfrm>
            <a:off x="8822520" y="3719880"/>
            <a:ext cx="2530800" cy="2630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838080" y="62028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Project Overview - Requirements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838080" y="2886480"/>
            <a:ext cx="10515240" cy="2528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4572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The Portable Ultrasound Device (PUD) shall: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Be portable and usable by a single operator.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914400" indent="-40644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  <a:tabLst>
                <a:tab algn="l" pos="0"/>
              </a:tabLst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Initiate testing and record the resulting data.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914400" indent="-40644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  <a:tabLst>
                <a:tab algn="l" pos="0"/>
              </a:tabLst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Operate for 48 to 72 hours without exterior inputs.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914400" indent="-40644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  <a:tabLst>
                <a:tab algn="l" pos="0"/>
              </a:tabLst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Operate in outdoor/ field environment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" descr=""/>
          <p:cNvPicPr/>
          <p:nvPr/>
        </p:nvPicPr>
        <p:blipFill>
          <a:blip r:embed="rId1"/>
          <a:stretch/>
        </p:blipFill>
        <p:spPr>
          <a:xfrm>
            <a:off x="8863920" y="2724480"/>
            <a:ext cx="2023560" cy="2852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Project Overview - Subsystems  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684720" y="169092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indent="0">
              <a:lnSpc>
                <a:spcPct val="90000"/>
              </a:lnSpc>
              <a:buNone/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Hardware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40644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Electrical system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40644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Enclosure and Mounting system 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40644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Cooling system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Software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406440">
              <a:lnSpc>
                <a:spcPct val="10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Transmit (Tx) and Receiver (Rx) system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406440">
              <a:lnSpc>
                <a:spcPct val="10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b="0" lang="en-US" sz="2100" spc="-1" strike="noStrike">
                <a:solidFill>
                  <a:schemeClr val="lt1"/>
                </a:solidFill>
                <a:latin typeface="Times New Roman"/>
                <a:ea typeface="Times New Roman"/>
              </a:rPr>
              <a:t>Control system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Google Shape;123;g29f6974c1c3_1_42" descr=""/>
          <p:cNvPicPr/>
          <p:nvPr/>
        </p:nvPicPr>
        <p:blipFill>
          <a:blip r:embed="rId1"/>
          <a:stretch/>
        </p:blipFill>
        <p:spPr>
          <a:xfrm>
            <a:off x="7234560" y="1402560"/>
            <a:ext cx="1777680" cy="1599840"/>
          </a:xfrm>
          <a:prstGeom prst="rect">
            <a:avLst/>
          </a:prstGeom>
          <a:ln w="0">
            <a:noFill/>
          </a:ln>
        </p:spPr>
      </p:pic>
      <p:pic>
        <p:nvPicPr>
          <p:cNvPr id="147" name="Google Shape;124;g29f6974c1c3_1_42" descr=""/>
          <p:cNvPicPr/>
          <p:nvPr/>
        </p:nvPicPr>
        <p:blipFill>
          <a:blip r:embed="rId2"/>
          <a:stretch/>
        </p:blipFill>
        <p:spPr>
          <a:xfrm>
            <a:off x="6699600" y="3176640"/>
            <a:ext cx="2847600" cy="1599840"/>
          </a:xfrm>
          <a:prstGeom prst="rect">
            <a:avLst/>
          </a:prstGeom>
          <a:ln w="0">
            <a:noFill/>
          </a:ln>
        </p:spPr>
      </p:pic>
      <p:pic>
        <p:nvPicPr>
          <p:cNvPr id="148" name="Google Shape;125;g29f6974c1c3_1_42" descr=""/>
          <p:cNvPicPr/>
          <p:nvPr/>
        </p:nvPicPr>
        <p:blipFill>
          <a:blip r:embed="rId3"/>
          <a:stretch/>
        </p:blipFill>
        <p:spPr>
          <a:xfrm>
            <a:off x="6374160" y="5000400"/>
            <a:ext cx="5714640" cy="1552320"/>
          </a:xfrm>
          <a:prstGeom prst="rect">
            <a:avLst/>
          </a:prstGeom>
          <a:ln w="0">
            <a:noFill/>
          </a:ln>
        </p:spPr>
      </p:pic>
      <p:pic>
        <p:nvPicPr>
          <p:cNvPr id="149" name="Google Shape;126;g29f6974c1c3_1_42" descr=""/>
          <p:cNvPicPr/>
          <p:nvPr/>
        </p:nvPicPr>
        <p:blipFill>
          <a:blip r:embed="rId4"/>
          <a:stretch/>
        </p:blipFill>
        <p:spPr>
          <a:xfrm>
            <a:off x="9971280" y="3139200"/>
            <a:ext cx="1599840" cy="1599840"/>
          </a:xfrm>
          <a:prstGeom prst="rect">
            <a:avLst/>
          </a:prstGeom>
          <a:ln w="0">
            <a:noFill/>
          </a:ln>
        </p:spPr>
      </p:pic>
      <p:pic>
        <p:nvPicPr>
          <p:cNvPr id="150" name="Google Shape;127;g29f6974c1c3_1_42" descr=""/>
          <p:cNvPicPr/>
          <p:nvPr/>
        </p:nvPicPr>
        <p:blipFill>
          <a:blip r:embed="rId5"/>
          <a:stretch/>
        </p:blipFill>
        <p:spPr>
          <a:xfrm>
            <a:off x="9547560" y="1269360"/>
            <a:ext cx="1866240" cy="1866240"/>
          </a:xfrm>
          <a:prstGeom prst="rect">
            <a:avLst/>
          </a:prstGeom>
          <a:ln w="0">
            <a:noFill/>
          </a:ln>
        </p:spPr>
      </p:pic>
      <p:sp>
        <p:nvSpPr>
          <p:cNvPr id="151" name="Google Shape;128;g29f6974c1c3_1_42"/>
          <p:cNvSpPr/>
          <p:nvPr/>
        </p:nvSpPr>
        <p:spPr>
          <a:xfrm>
            <a:off x="10199880" y="1914480"/>
            <a:ext cx="348480" cy="309600"/>
          </a:xfrm>
          <a:prstGeom prst="ellipse">
            <a:avLst/>
          </a:prstGeom>
          <a:solidFill>
            <a:schemeClr val="dk1"/>
          </a:solidFill>
          <a:ln w="9525">
            <a:solidFill>
              <a:srgbClr val="11191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35;g29f6974c1c3_1_87" descr=""/>
          <p:cNvPicPr/>
          <p:nvPr/>
        </p:nvPicPr>
        <p:blipFill>
          <a:blip r:embed="rId1"/>
          <a:stretch/>
        </p:blipFill>
        <p:spPr>
          <a:xfrm>
            <a:off x="7579080" y="1771560"/>
            <a:ext cx="4612680" cy="3314880"/>
          </a:xfrm>
          <a:prstGeom prst="rect">
            <a:avLst/>
          </a:prstGeom>
          <a:ln w="0">
            <a:noFill/>
          </a:ln>
        </p:spPr>
      </p:pic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Project Overview - Work Completed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93960" y="1445760"/>
            <a:ext cx="9655560" cy="5076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 u="sng">
                <a:solidFill>
                  <a:schemeClr val="lt1"/>
                </a:solidFill>
                <a:uFillTx/>
                <a:latin typeface="Calibri"/>
                <a:ea typeface="Calibri"/>
              </a:rPr>
              <a:t>Fall ‘23: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Overall design and conceptual work.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 u="sng">
                <a:solidFill>
                  <a:schemeClr val="lt1"/>
                </a:solidFill>
                <a:uFillTx/>
                <a:latin typeface="Calibri"/>
                <a:ea typeface="Calibri"/>
              </a:rPr>
              <a:t>Subsystem Progress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Electrical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Calibri"/>
                <a:ea typeface="Calibri"/>
              </a:rPr>
              <a:t>Wire and construct circuits for 5V, 12V, 500V sections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Cooling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Calibri"/>
                <a:ea typeface="Calibri"/>
              </a:rPr>
              <a:t>Obtain cooling fans and fan controllers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Software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Calibri"/>
                <a:ea typeface="Calibri"/>
              </a:rPr>
              <a:t>Demo ADC and GPIO capabilities of Pi pico microcontroller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Calibri"/>
                <a:ea typeface="Calibri"/>
              </a:rPr>
              <a:t>Demo capabilities of Thonny to control windows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Hardware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Calibri"/>
                <a:ea typeface="Calibri"/>
              </a:rPr>
              <a:t>Labels created and mounted to casing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Calibri"/>
                <a:ea typeface="Calibri"/>
              </a:rPr>
              <a:t>Indicating lights, switches, and exterior locks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5" name="Picture 1" descr=""/>
          <p:cNvPicPr/>
          <p:nvPr/>
        </p:nvPicPr>
        <p:blipFill>
          <a:blip r:embed="rId2"/>
          <a:stretch/>
        </p:blipFill>
        <p:spPr>
          <a:xfrm>
            <a:off x="5093640" y="1771560"/>
            <a:ext cx="2484720" cy="3314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823320" y="18900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Sprint 2 Backlog Status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823320" y="1213200"/>
            <a:ext cx="3948840" cy="5076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1"/>
                </a:solidFill>
                <a:latin typeface="Calibri"/>
                <a:ea typeface="Calibri"/>
              </a:rPr>
              <a:t>Completed: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Electrical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[Replace with current status]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Cooling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Solder and Wire EMC2101 Driver Boards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Mount fan covers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Software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	</a:t>
            </a: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[Replace with current status]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Hardware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0">
              <a:spcBef>
                <a:spcPts val="850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Obtain and mount vent covers.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5212080" y="1614600"/>
            <a:ext cx="6581160" cy="5076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1"/>
                </a:solidFill>
                <a:latin typeface="Calibri"/>
                <a:ea typeface="Calibri"/>
              </a:rPr>
              <a:t>Remaining: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Electrical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[Replace with backlog]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Test battery life under simulated operation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Cooling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Attach mesh to fans to prevent wiring damage.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Mount fans.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Software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[Replace with backlog]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  <a:ea typeface="Calibri"/>
              </a:rPr>
              <a:t>Hardware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Seal vent covers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lt1"/>
                </a:solidFill>
                <a:latin typeface="Calibri"/>
                <a:ea typeface="Calibri"/>
              </a:rPr>
              <a:t>Route cabling.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56000"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80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Progress for the 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8000" spc="-1" strike="noStrike">
                <a:solidFill>
                  <a:schemeClr val="lt1"/>
                </a:solidFill>
                <a:latin typeface="DM Serif Display"/>
                <a:ea typeface="DM Serif Display"/>
              </a:rPr>
              <a:t>month and  week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10132560" y="7414200"/>
            <a:ext cx="792720" cy="327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41000"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Application>LibreOffice/7.4.0.3$Windows_X86_64 LibreOffice_project/f85e47c08ddd19c015c0114a68350214f7066f5a</Application>
  <AppVersion>15.0000</AppVersion>
  <Words>536</Words>
  <Paragraphs>99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2023-10-27T17:27:13Z</dcterms:created>
  <dc:creator>michael kisellus</dc:creator>
  <dc:description/>
  <dc:language>en-US</dc:language>
  <cp:lastModifiedBy/>
  <dcterms:modified xsi:type="dcterms:W3CDTF">2024-02-29T11:05:25Z</dcterms:modified>
  <cp:revision>4</cp:revision>
  <dc:subject/>
  <dc:title>Portable Ultrasound Device (PUD) for Coda-Wave Interferometry  Spring ‘24 Sprint 1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12</vt:i4>
  </property>
  <property fmtid="{D5CDD505-2E9C-101B-9397-08002B2CF9AE}" pid="3" name="PresentationFormat">
    <vt:lpwstr>Widescreen</vt:lpwstr>
  </property>
  <property fmtid="{D5CDD505-2E9C-101B-9397-08002B2CF9AE}" pid="4" name="Slides">
    <vt:i4>12</vt:i4>
  </property>
</Properties>
</file>